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Nunito"/>
      <p:regular r:id="rId23"/>
      <p:bold r:id="rId24"/>
      <p:italic r:id="rId25"/>
      <p:boldItalic r:id="rId26"/>
    </p:embeddedFont>
    <p:embeddedFont>
      <p:font typeface="Maven Pro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28" Type="http://schemas.openxmlformats.org/officeDocument/2006/relationships/font" Target="fonts/MavenPro-bold.fntdata"/><Relationship Id="rId27" Type="http://schemas.openxmlformats.org/officeDocument/2006/relationships/font" Target="fonts/MavenPr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regular.fntdata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9f953efd37_1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9f953efd37_1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f953efd37_1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f953efd37_1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9f953efd37_1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9f953efd37_1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9d1947c9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9d1947c9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5eeeb31a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5eeeb31a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f953efd37_1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f953efd37_1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db281047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5db281047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fd82a76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5fd82a76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fd82a76c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fd82a76c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3c620ccd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a3c620ccd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da898808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5da898808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f2287f8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f2287f8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9f953efd37_1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9f953efd37_1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learn.datacamp.com/courses/introduction-to-tableau" TargetMode="External"/><Relationship Id="rId4" Type="http://schemas.openxmlformats.org/officeDocument/2006/relationships/hyperlink" Target="https://learn.datacamp.com/courses/analyzing-data-in-tableau" TargetMode="External"/><Relationship Id="rId10" Type="http://schemas.openxmlformats.org/officeDocument/2006/relationships/hyperlink" Target="https://www.coursera.org/learn/business-transformation-google-cloud" TargetMode="External"/><Relationship Id="rId9" Type="http://schemas.openxmlformats.org/officeDocument/2006/relationships/hyperlink" Target="https://learn.datacamp.com/courses/reporting-in-sql" TargetMode="External"/><Relationship Id="rId5" Type="http://schemas.openxmlformats.org/officeDocument/2006/relationships/hyperlink" Target="https://learn.datacamp.com/courses/exploratory-data-analysis-in-sql" TargetMode="External"/><Relationship Id="rId6" Type="http://schemas.openxmlformats.org/officeDocument/2006/relationships/hyperlink" Target="https://learn.datacamp.com/courses/data-driven-decision-making-in-sql" TargetMode="External"/><Relationship Id="rId7" Type="http://schemas.openxmlformats.org/officeDocument/2006/relationships/hyperlink" Target="https://learn.datacamp.com/courses/applying-sql-to-real-world-problems" TargetMode="External"/><Relationship Id="rId8" Type="http://schemas.openxmlformats.org/officeDocument/2006/relationships/hyperlink" Target="https://learn.datacamp.com/courses/analyzing-business-data-in-sql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forms.gle/6ciDnJYigZWpy6Rd9" TargetMode="External"/><Relationship Id="rId4" Type="http://schemas.openxmlformats.org/officeDocument/2006/relationships/hyperlink" Target="https://forms.gle/6ciDnJYigZWpy6Rd9" TargetMode="External"/><Relationship Id="rId5" Type="http://schemas.openxmlformats.org/officeDocument/2006/relationships/hyperlink" Target="https://docs.google.com/document/d/1h2hMz54ayeDPvSSLug2Js081DuA7XVTddUkh_puXrP0/edit?usp=sharing" TargetMode="External"/><Relationship Id="rId6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rive.google.com/file/d/1dvus6HsGaKk4YW3jn15ggAvYJUdecOKZ/view?usp=sharing" TargetMode="External"/><Relationship Id="rId4" Type="http://schemas.openxmlformats.org/officeDocument/2006/relationships/hyperlink" Target="https://www.youtube.com/watch?v=iiADhChRri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loud.google.com/natural-language/" TargetMode="External"/><Relationship Id="rId4" Type="http://schemas.openxmlformats.org/officeDocument/2006/relationships/hyperlink" Target="https://www.amazon.com/Cloud-Analytics-Google-Platform-end/dp/1788839684/ref=tmm_pap_swatch_0?_encoding=UTF8&amp;qid=1565545138&amp;sr=8-2#customerReviews" TargetMode="External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oogle.qwiklabs.com/focuses/1836?parent=catalog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oogle.qwiklabs.com/focuses/3696?parent=catalog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311708" y="1277975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Analytics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Toolbox - </a:t>
            </a:r>
            <a:r>
              <a:rPr lang="en" sz="3000"/>
              <a:t>BA</a:t>
            </a:r>
            <a:r>
              <a:rPr lang="en" sz="3000"/>
              <a:t>775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B7B7B7"/>
                </a:solidFill>
              </a:rPr>
              <a:t>Summer 2021</a:t>
            </a:r>
            <a:endParaRPr i="1" sz="2400"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/>
              <a:t>Lecture 09</a:t>
            </a:r>
            <a:endParaRPr b="0" sz="1800"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387900" y="37485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Professor: Mohammad Soltanieh-ha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Syntax Covered in BA775</a:t>
            </a:r>
            <a:endParaRPr/>
          </a:p>
        </p:txBody>
      </p:sp>
      <p:sp>
        <p:nvSpPr>
          <p:cNvPr id="338" name="Google Shape;338;p22"/>
          <p:cNvSpPr txBox="1"/>
          <p:nvPr>
            <p:ph idx="1" type="body"/>
          </p:nvPr>
        </p:nvSpPr>
        <p:spPr>
          <a:xfrm>
            <a:off x="1303800" y="1990050"/>
            <a:ext cx="7030500" cy="29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SQL syntax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SELECT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SELECT DISTINCT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Aggregation functions: COUNT / SUM / MIN / MAX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Filtering with WHERE using AND / OR / BETWEEN / LIKE / NOT LIKE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ORDER BY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GROUP BY and filtering groups by HAVING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CASTing data types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CONCATenation and STRING_AGG with strings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TIMESTAMP, DATE, DATETIME and corresponding EXTRACT &amp; PARSE functionalities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CURRENT_TIMESTAMP, CURRENT_DATE</a:t>
            </a:r>
            <a:endParaRPr/>
          </a:p>
          <a:p>
            <a:pPr indent="-234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Char char="○"/>
            </a:pPr>
            <a:r>
              <a:rPr lang="en"/>
              <a:t>IF(cond, </a:t>
            </a:r>
            <a:r>
              <a:rPr lang="en">
                <a:solidFill>
                  <a:srgbClr val="6AA84F"/>
                </a:solidFill>
              </a:rPr>
              <a:t>true_result</a:t>
            </a:r>
            <a:r>
              <a:rPr lang="en"/>
              <a:t>, </a:t>
            </a:r>
            <a:r>
              <a:rPr lang="en">
                <a:solidFill>
                  <a:srgbClr val="E06666"/>
                </a:solidFill>
              </a:rPr>
              <a:t>else_result</a:t>
            </a:r>
            <a:r>
              <a:rPr lang="en"/>
              <a:t>)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CREATing, UPDAT(E)ing them, INSERTing data, and data ingestion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Syntax Covered in BA775</a:t>
            </a:r>
            <a:endParaRPr/>
          </a:p>
        </p:txBody>
      </p:sp>
      <p:sp>
        <p:nvSpPr>
          <p:cNvPr id="344" name="Google Shape;344;p23"/>
          <p:cNvSpPr txBox="1"/>
          <p:nvPr>
            <p:ph idx="1" type="body"/>
          </p:nvPr>
        </p:nvSpPr>
        <p:spPr>
          <a:xfrm>
            <a:off x="1303800" y="1990050"/>
            <a:ext cx="7030500" cy="29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SQL syntax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Checking missing values by IS NULL &amp; IS NOT NULL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JOINs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UNION ALL &amp; UNION DISTINCT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Nested queries and WITH clause (Common Table Expressions - CTEs)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CASE Statement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Date partitioned tables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ARRAYs and STRUCTs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Simple ML with SQL (BQML)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FARM_FINGERPRINT to get a random sample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Window functions - OVER clause and PARTITIONs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 Online Courses</a:t>
            </a:r>
            <a:endParaRPr/>
          </a:p>
        </p:txBody>
      </p:sp>
      <p:sp>
        <p:nvSpPr>
          <p:cNvPr id="350" name="Google Shape;350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Introduction to Tableau</a:t>
            </a: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DataCamp (not free to us)</a:t>
            </a:r>
            <a:endParaRPr sz="12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Analyzing Data in Tableau</a:t>
            </a: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DataCamp </a:t>
            </a: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(not free to us)</a:t>
            </a:r>
            <a:endParaRPr sz="12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Exploratory Data Analysis in SQL</a:t>
            </a: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DataCamp</a:t>
            </a:r>
            <a:endParaRPr sz="12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Data-Driven Decision Making in SQL</a:t>
            </a: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DataCamp</a:t>
            </a:r>
            <a:endParaRPr sz="12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Applying SQL to Real-World Problems</a:t>
            </a: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DataCamp</a:t>
            </a:r>
            <a:endParaRPr sz="12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Analyzing Business Data in SQL</a:t>
            </a: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DataCamp</a:t>
            </a:r>
            <a:endParaRPr sz="12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Reporting in SQL</a:t>
            </a: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DataCamp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Business Transformation with Google Cloud</a:t>
            </a: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Coursera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Evaluation</a:t>
            </a:r>
            <a:endParaRPr/>
          </a:p>
        </p:txBody>
      </p:sp>
      <p:sp>
        <p:nvSpPr>
          <p:cNvPr id="356" name="Google Shape;356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Please use the link shared on Zoom to complete the course evaluation.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6"/>
          <p:cNvSpPr txBox="1"/>
          <p:nvPr>
            <p:ph idx="1" type="body"/>
          </p:nvPr>
        </p:nvSpPr>
        <p:spPr>
          <a:xfrm>
            <a:off x="1303800" y="22186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Complete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Qwiklab </a:t>
            </a:r>
            <a:r>
              <a:rPr lang="en" u="sng">
                <a:solidFill>
                  <a:schemeClr val="hlink"/>
                </a:solidFill>
                <a:hlinkClick r:id="rId4"/>
              </a:rPr>
              <a:t>survey</a:t>
            </a:r>
            <a:r>
              <a:rPr lang="en"/>
              <a:t> by Wednesday, Sep 1 @ 5 p.m.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Final presentations</a:t>
            </a:r>
            <a:r>
              <a:rPr lang="en"/>
              <a:t> ( Zoom - use the same link as the lectures)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>
                <a:solidFill>
                  <a:srgbClr val="E6A037"/>
                </a:solidFill>
              </a:rPr>
              <a:t>Cohort B1: Tuesday, 8/30 - 9 a.m. - noon ET</a:t>
            </a:r>
            <a:endParaRPr b="1">
              <a:solidFill>
                <a:srgbClr val="E6A037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>
                <a:solidFill>
                  <a:srgbClr val="E6A037"/>
                </a:solidFill>
              </a:rPr>
              <a:t>Cohort B2: Tuesday, 8/30 - 1 p.m. - 4 p.m. ET</a:t>
            </a:r>
            <a:endParaRPr b="1">
              <a:solidFill>
                <a:srgbClr val="E6A037"/>
              </a:solidFill>
            </a:endParaRPr>
          </a:p>
        </p:txBody>
      </p:sp>
      <p:sp>
        <p:nvSpPr>
          <p:cNvPr id="362" name="Google Shape;362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</a:t>
            </a:r>
            <a:endParaRPr/>
          </a:p>
        </p:txBody>
      </p:sp>
      <p:pic>
        <p:nvPicPr>
          <p:cNvPr id="363" name="Google Shape;363;p26"/>
          <p:cNvPicPr preferRelativeResize="0"/>
          <p:nvPr/>
        </p:nvPicPr>
        <p:blipFill>
          <a:blip r:embed="rId6">
            <a:alphaModFix amt="84000"/>
          </a:blip>
          <a:stretch>
            <a:fillRect/>
          </a:stretch>
        </p:blipFill>
        <p:spPr>
          <a:xfrm>
            <a:off x="6477352" y="598575"/>
            <a:ext cx="1856951" cy="128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2188" y="152400"/>
            <a:ext cx="49796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 Covered</a:t>
            </a:r>
            <a:endParaRPr/>
          </a:p>
        </p:txBody>
      </p:sp>
      <p:sp>
        <p:nvSpPr>
          <p:cNvPr id="289" name="Google Shape;289;p15"/>
          <p:cNvSpPr txBox="1"/>
          <p:nvPr>
            <p:ph idx="1" type="body"/>
          </p:nvPr>
        </p:nvSpPr>
        <p:spPr>
          <a:xfrm>
            <a:off x="1303800" y="1990050"/>
            <a:ext cx="7030500" cy="20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Overview of Window functions from DataCamp - </a:t>
            </a:r>
            <a:r>
              <a:rPr lang="en" u="sng">
                <a:solidFill>
                  <a:schemeClr val="hlink"/>
                </a:solidFill>
                <a:hlinkClick r:id="rId3"/>
              </a:rPr>
              <a:t>Ch 4.4 Intermediate SQL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JSON in 10 Minutes</a:t>
            </a:r>
            <a:r>
              <a:rPr lang="en"/>
              <a:t> (you can ignore the JavaScript part at the end)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Machine Learning APIs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Vision API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Optical Character Recognition (OCR) method of the Vision API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Translation API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Natural Language API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Natural Language API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Sentiment analysis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on GCP</a:t>
            </a:r>
            <a:endParaRPr/>
          </a:p>
        </p:txBody>
      </p:sp>
      <p:sp>
        <p:nvSpPr>
          <p:cNvPr id="295" name="Google Shape;295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738" y="1637151"/>
            <a:ext cx="8262375" cy="324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 API</a:t>
            </a:r>
            <a:endParaRPr/>
          </a:p>
        </p:txBody>
      </p:sp>
      <p:pic>
        <p:nvPicPr>
          <p:cNvPr id="302" name="Google Shape;3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575" y="1488038"/>
            <a:ext cx="6548941" cy="354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Natural Language API</a:t>
            </a:r>
            <a:endParaRPr/>
          </a:p>
        </p:txBody>
      </p:sp>
      <p:sp>
        <p:nvSpPr>
          <p:cNvPr id="308" name="Google Shape;308;p18"/>
          <p:cNvSpPr txBox="1"/>
          <p:nvPr>
            <p:ph idx="1" type="body"/>
          </p:nvPr>
        </p:nvSpPr>
        <p:spPr>
          <a:xfrm>
            <a:off x="1303800" y="1380450"/>
            <a:ext cx="7030500" cy="14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 to </a:t>
            </a:r>
            <a:r>
              <a:rPr lang="en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Google's Natural Language API</a:t>
            </a:r>
            <a:r>
              <a:rPr lang="en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check out (free UI tool is not available anymore)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Roboto"/>
              <a:buChar char="●"/>
            </a:pPr>
            <a:r>
              <a:rPr lang="en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Natural Language API’s sentiment analysis 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Roboto"/>
              <a:buChar char="●"/>
            </a:pPr>
            <a:r>
              <a:rPr lang="en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and AutoML Natural Language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Try the following review for sentiment analysis (</a:t>
            </a:r>
            <a:r>
              <a:rPr lang="en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Amazon review</a:t>
            </a:r>
            <a:r>
              <a:rPr lang="en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on one of our textbooks):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9" name="Google Shape;309;p18"/>
          <p:cNvSpPr txBox="1"/>
          <p:nvPr/>
        </p:nvSpPr>
        <p:spPr>
          <a:xfrm>
            <a:off x="1325150" y="3013475"/>
            <a:ext cx="2797500" cy="19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Nunito"/>
                <a:ea typeface="Nunito"/>
                <a:cs typeface="Nunito"/>
                <a:sym typeface="Nunito"/>
              </a:rPr>
              <a:t>“This book is bible for GCP. Contains detailed walk-throughs of how to get started with GCP. There is a video guide on YouTube by the same author which can be a great companion for with this book.”</a:t>
            </a:r>
            <a:endParaRPr i="1" sz="13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0" name="Google Shape;31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22650" y="2820275"/>
            <a:ext cx="4623926" cy="2234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9"/>
          <p:cNvSpPr txBox="1"/>
          <p:nvPr>
            <p:ph idx="1" type="body"/>
          </p:nvPr>
        </p:nvSpPr>
        <p:spPr>
          <a:xfrm>
            <a:off x="1303800" y="1913850"/>
            <a:ext cx="4896300" cy="21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QLab T</a:t>
            </a: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Extract, Analyze, and Translate Text from Images with the Cloud ML APIs - 00:50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you will learn in this lab</a:t>
            </a:r>
            <a:endParaRPr b="1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Creating a Vision API request and calling the API with curl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Using the text detection (OCR) method of the Vision API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Using the Translation API to translate text from your image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Using the Natural Language API to analyze the text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Turn</a:t>
            </a:r>
            <a:endParaRPr/>
          </a:p>
        </p:txBody>
      </p:sp>
      <p:pic>
        <p:nvPicPr>
          <p:cNvPr id="317" name="Google Shape;3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0713" y="598575"/>
            <a:ext cx="2143125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9"/>
          <p:cNvSpPr txBox="1"/>
          <p:nvPr/>
        </p:nvSpPr>
        <p:spPr>
          <a:xfrm>
            <a:off x="1405100" y="4339425"/>
            <a:ext cx="74598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C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0"/>
          <p:cNvSpPr txBox="1"/>
          <p:nvPr>
            <p:ph idx="1" type="body"/>
          </p:nvPr>
        </p:nvSpPr>
        <p:spPr>
          <a:xfrm>
            <a:off x="1303800" y="1913850"/>
            <a:ext cx="4896300" cy="17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QLab U*</a:t>
            </a: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Working with JSON, Arrays, and Structs in BigQuery - 01:15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you will learn in this lab</a:t>
            </a:r>
            <a:endParaRPr b="1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working with semi-structured data (ingesting JSON, Array data types) inside of BigQuery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Denormalizing your schema into a single table with nested and repeated fields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Turn</a:t>
            </a:r>
            <a:endParaRPr/>
          </a:p>
        </p:txBody>
      </p:sp>
      <p:pic>
        <p:nvPicPr>
          <p:cNvPr id="325" name="Google Shape;3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0713" y="598575"/>
            <a:ext cx="2143125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0"/>
          <p:cNvSpPr txBox="1"/>
          <p:nvPr/>
        </p:nvSpPr>
        <p:spPr>
          <a:xfrm>
            <a:off x="1405100" y="4339425"/>
            <a:ext cx="74598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C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Was Covered in BA775</a:t>
            </a:r>
            <a:endParaRPr/>
          </a:p>
        </p:txBody>
      </p:sp>
      <p:sp>
        <p:nvSpPr>
          <p:cNvPr id="332" name="Google Shape;332;p21"/>
          <p:cNvSpPr txBox="1"/>
          <p:nvPr>
            <p:ph idx="1" type="body"/>
          </p:nvPr>
        </p:nvSpPr>
        <p:spPr>
          <a:xfrm>
            <a:off x="1303800" y="1990050"/>
            <a:ext cx="7030500" cy="28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/>
              <a:t>Cloud Computing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Databases (BigQuery/MySQL)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Virtual Machines (Vertex AI notebooks and Compute Engine VMs)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Cloud Storage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Cloud project &amp; billing management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/>
              <a:t>Dashboards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Tableau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Data Studio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Best practices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/>
              <a:t>Introduction to Machine Learning 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BQML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ML APIs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/>
              <a:t>SQL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